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9"/>
  </p:handoutMasterIdLst>
  <p:sldIdLst>
    <p:sldId id="478" r:id="rId3"/>
    <p:sldId id="589" r:id="rId5"/>
    <p:sldId id="588" r:id="rId6"/>
    <p:sldId id="481" r:id="rId7"/>
    <p:sldId id="483" r:id="rId8"/>
    <p:sldId id="668" r:id="rId9"/>
    <p:sldId id="669" r:id="rId10"/>
    <p:sldId id="670" r:id="rId11"/>
    <p:sldId id="671" r:id="rId12"/>
    <p:sldId id="923" r:id="rId13"/>
    <p:sldId id="672" r:id="rId14"/>
    <p:sldId id="709" r:id="rId15"/>
    <p:sldId id="673" r:id="rId16"/>
    <p:sldId id="674" r:id="rId17"/>
    <p:sldId id="675" r:id="rId18"/>
    <p:sldId id="667" r:id="rId19"/>
    <p:sldId id="685" r:id="rId20"/>
    <p:sldId id="744" r:id="rId21"/>
    <p:sldId id="686" r:id="rId22"/>
    <p:sldId id="687" r:id="rId23"/>
    <p:sldId id="688" r:id="rId24"/>
    <p:sldId id="689" r:id="rId25"/>
    <p:sldId id="797" r:id="rId26"/>
    <p:sldId id="798" r:id="rId27"/>
    <p:sldId id="690" r:id="rId28"/>
    <p:sldId id="745" r:id="rId29"/>
    <p:sldId id="746" r:id="rId30"/>
    <p:sldId id="691" r:id="rId31"/>
    <p:sldId id="769" r:id="rId32"/>
    <p:sldId id="692" r:id="rId33"/>
    <p:sldId id="693" r:id="rId34"/>
    <p:sldId id="770" r:id="rId35"/>
    <p:sldId id="864" r:id="rId36"/>
    <p:sldId id="787" r:id="rId37"/>
    <p:sldId id="788" r:id="rId38"/>
    <p:sldId id="789" r:id="rId39"/>
    <p:sldId id="790" r:id="rId40"/>
    <p:sldId id="795" r:id="rId41"/>
    <p:sldId id="796" r:id="rId42"/>
    <p:sldId id="791" r:id="rId43"/>
    <p:sldId id="792" r:id="rId44"/>
    <p:sldId id="824" r:id="rId45"/>
    <p:sldId id="794" r:id="rId46"/>
    <p:sldId id="825" r:id="rId47"/>
    <p:sldId id="630" r:id="rId48"/>
    <p:sldId id="837" r:id="rId49"/>
    <p:sldId id="827" r:id="rId50"/>
    <p:sldId id="828" r:id="rId51"/>
    <p:sldId id="829" r:id="rId52"/>
    <p:sldId id="831" r:id="rId53"/>
    <p:sldId id="830" r:id="rId54"/>
    <p:sldId id="832" r:id="rId55"/>
    <p:sldId id="833" r:id="rId56"/>
    <p:sldId id="838" r:id="rId57"/>
    <p:sldId id="836" r:id="rId58"/>
    <p:sldId id="835" r:id="rId59"/>
    <p:sldId id="865" r:id="rId60"/>
    <p:sldId id="866" r:id="rId61"/>
    <p:sldId id="826" r:id="rId62"/>
    <p:sldId id="664" r:id="rId63"/>
    <p:sldId id="854" r:id="rId64"/>
    <p:sldId id="856" r:id="rId65"/>
    <p:sldId id="855" r:id="rId66"/>
    <p:sldId id="858" r:id="rId67"/>
    <p:sldId id="860" r:id="rId68"/>
    <p:sldId id="859" r:id="rId69"/>
    <p:sldId id="861" r:id="rId70"/>
    <p:sldId id="867" r:id="rId71"/>
    <p:sldId id="868" r:id="rId72"/>
    <p:sldId id="869" r:id="rId73"/>
    <p:sldId id="870" r:id="rId74"/>
    <p:sldId id="871" r:id="rId75"/>
    <p:sldId id="857" r:id="rId76"/>
    <p:sldId id="863" r:id="rId77"/>
    <p:sldId id="872" r:id="rId78"/>
    <p:sldId id="912" r:id="rId79"/>
    <p:sldId id="873" r:id="rId80"/>
    <p:sldId id="913" r:id="rId81"/>
    <p:sldId id="914" r:id="rId82"/>
    <p:sldId id="915" r:id="rId83"/>
    <p:sldId id="916" r:id="rId84"/>
    <p:sldId id="917" r:id="rId85"/>
    <p:sldId id="617" r:id="rId86"/>
    <p:sldId id="701" r:id="rId87"/>
    <p:sldId id="476" r:id="rId88"/>
  </p:sldIdLst>
  <p:sldSz cx="12192000" cy="6858000"/>
  <p:notesSz cx="6858000" cy="9144000"/>
  <p:custDataLst>
    <p:tags r:id="rId9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8AC1"/>
    <a:srgbClr val="F2F7FC"/>
    <a:srgbClr val="FFFFFF"/>
    <a:srgbClr val="990000"/>
    <a:srgbClr val="000066"/>
    <a:srgbClr val="CC6600"/>
    <a:srgbClr val="CC3300"/>
    <a:srgbClr val="AE0B0B"/>
    <a:srgbClr val="3D3D3D"/>
    <a:srgbClr val="3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88502" autoAdjust="0"/>
  </p:normalViewPr>
  <p:slideViewPr>
    <p:cSldViewPr snapToGrid="0">
      <p:cViewPr varScale="1">
        <p:scale>
          <a:sx n="78" d="100"/>
          <a:sy n="78" d="100"/>
        </p:scale>
        <p:origin x="826" y="58"/>
      </p:cViewPr>
      <p:guideLst>
        <p:guide orient="horz" pos="216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gs" Target="tags/tag6.xml"/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6.xml"/><Relationship Id="rId89" Type="http://schemas.openxmlformats.org/officeDocument/2006/relationships/handoutMaster" Target="handoutMasters/handoutMaster1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DAFF6-F84F-4348-8062-22F68F2F88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F3BBD-B065-4C1F-9D2D-1D16C98090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9AA82-4130-4734-8B4A-6884A50150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effectLst/>
                <a:latin typeface="HarmonyOSHans-Regular"/>
              </a:rPr>
              <a:t>相比于桌面场景，移动场景下应用之间的交互更为频繁。通常，单个应用专注于某个方面的能力开发，当它需要其他能力辅助时，会调用其他应用提供的能力。例如，外卖应用提供了联系商家的业务功能入口，当用户在使用该功能时，会跳转到通话应用的拨号页面。与此类似，</a:t>
            </a:r>
            <a:r>
              <a:rPr lang="en-US" altLang="zh-CN" b="0" i="0" dirty="0" err="1">
                <a:effectLst/>
                <a:latin typeface="HarmonyOSHans-Regular"/>
              </a:rPr>
              <a:t>HarmonyOS</a:t>
            </a:r>
            <a:r>
              <a:rPr lang="zh-CN" altLang="en-US" b="0" i="0" dirty="0">
                <a:effectLst/>
                <a:latin typeface="HarmonyOSHans-Regular"/>
              </a:rPr>
              <a:t>支持不同</a:t>
            </a:r>
            <a:r>
              <a:rPr lang="en-US" altLang="zh-CN" b="0" i="0" dirty="0">
                <a:effectLst/>
                <a:latin typeface="HarmonyOSHans-Regular"/>
              </a:rPr>
              <a:t>Page</a:t>
            </a:r>
            <a:r>
              <a:rPr lang="zh-CN" altLang="en-US" b="0" i="0" dirty="0">
                <a:effectLst/>
                <a:latin typeface="HarmonyOSHans-Regular"/>
              </a:rPr>
              <a:t>之间的跳转，并可以指定跳转到目标</a:t>
            </a:r>
            <a:r>
              <a:rPr lang="en-US" altLang="zh-CN" b="0" i="0" dirty="0">
                <a:effectLst/>
                <a:latin typeface="HarmonyOSHans-Regular"/>
              </a:rPr>
              <a:t>Page</a:t>
            </a:r>
            <a:r>
              <a:rPr lang="zh-CN" altLang="en-US" b="0" i="0" dirty="0">
                <a:effectLst/>
                <a:latin typeface="HarmonyOSHans-Regular"/>
              </a:rPr>
              <a:t>中某个具体的</a:t>
            </a:r>
            <a:r>
              <a:rPr lang="en-US" altLang="zh-CN" b="0" i="0" dirty="0" err="1">
                <a:effectLst/>
                <a:latin typeface="HarmonyOSHans-Regular"/>
              </a:rPr>
              <a:t>AbilitySlice</a:t>
            </a:r>
            <a:r>
              <a:rPr lang="zh-CN" altLang="en-US" b="0" i="0" dirty="0">
                <a:effectLst/>
                <a:latin typeface="HarmonyOSHans-Regular"/>
              </a:rPr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INACTIVE状态是一种短暂存在的状态，可理解为“激活中”。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为每个Page维护了一个AbilitySlice实例的栈，每个进入前台的AbilitySlice实例均会入栈。当开发者在调用present()或presentForResult()时指定的AbilitySlice实例已经在栈中存在时，则栈中位于此实例之上的AbilitySlice均会出栈并终止其生命周期。前面的示例代码中，导航时指定的AbilitySlice实例均是新建的，即便重复执行此代码（此时作为导航目标的这些实例是同一个类），也不会导致任何AbilitySlice出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Intent设置属性时，必须先使用Operation来设置属性。如果需要新增或修改属性，必须在设置Operation后再执行操作。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项目代码：</a:t>
            </a:r>
            <a:r>
              <a:rPr lang="en-US" altLang="zh-CN" smtClean="0"/>
              <a:t>ServiceAbility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要重新进入前台运行，需要重新启动</a:t>
            </a:r>
            <a:r>
              <a:rPr lang="en-US" altLang="zh-CN" smtClean="0"/>
              <a:t>app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项目代码：</a:t>
            </a:r>
            <a:r>
              <a:rPr lang="en-US" altLang="zh-CN" dirty="0" err="1" smtClean="0"/>
              <a:t>ForegroundService</a:t>
            </a:r>
            <a:r>
              <a:rPr lang="zh-CN" altLang="en-US" dirty="0" err="1" smtClean="0"/>
              <a:t>（模拟器无声音）</a:t>
            </a:r>
            <a:endParaRPr lang="zh-CN" altLang="en-US" dirty="0" err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如果权限非系统权限，需要在配置文件中进行自定义。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当对多个表格进行操作时可根据path进行差异处理，且实际编码过程中还需要对操作异常进行处理，可捕获rdbStore.insert操作的异常，例如catch (DataAbilityRemoteException | IllegalStateException exception)；</a:t>
            </a:r>
            <a:endParaRPr lang="zh-CN" altLang="en-US"/>
          </a:p>
          <a:p>
            <a:r>
              <a:rPr lang="zh-CN" altLang="en-US"/>
              <a:t>当表格数据插入成功时，可执行DataAbilityHelper.creator(this, uri).notifyChange(uri)，通知该表格数据的订阅者。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访问文件还需要添加访问存储读写权限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本示例仅需要访问本地数据库，故BASE_URI为"dataability:///ohos.samples.userdata"。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9AB3F-D91E-4CD1-B0FE-A16B096DF36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本模块首批接口从API version 7开始支持。后续版本的新增接口，采用上角标单独标记接口的起始版本。</a:t>
            </a:r>
            <a:endParaRPr lang="zh-CN" altLang="en-US" dirty="0">
              <a:sym typeface="+mn-ea"/>
            </a:endParaRPr>
          </a:p>
          <a:p>
            <a:r>
              <a:rPr lang="zh-CN" altLang="en-US">
                <a:sym typeface="+mn-ea"/>
              </a:rPr>
              <a:t>当前本地模拟器不支持Hilog。在远程模拟器或者真机上运行项目，点击应用/服务界面上的按钮。</a:t>
            </a:r>
            <a:endParaRPr lang="zh-CN" altLang="en-US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6" y="255124"/>
            <a:ext cx="2248584" cy="6359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6" y="255124"/>
            <a:ext cx="2248584" cy="6359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wangwengping\Desktop\logo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35631" y="161755"/>
            <a:ext cx="1224569" cy="123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508" y="881"/>
            <a:ext cx="11573813" cy="849126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7043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123119"/>
            <a:ext cx="173510" cy="598099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6" y="255124"/>
            <a:ext cx="2248584" cy="6359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510" y="12302"/>
            <a:ext cx="11637135" cy="81973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23119"/>
            <a:ext cx="173510" cy="598099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6" y="263437"/>
            <a:ext cx="2248584" cy="6359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6" y="255124"/>
            <a:ext cx="2248584" cy="6359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6" y="255124"/>
            <a:ext cx="2248584" cy="6359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6" y="255124"/>
            <a:ext cx="2248584" cy="6359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2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6" y="255124"/>
            <a:ext cx="2248584" cy="6359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6" y="255124"/>
            <a:ext cx="2248584" cy="6359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6" y="255124"/>
            <a:ext cx="2248584" cy="6359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tags" Target="../tags/tag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" Type="http://schemas.openxmlformats.org/officeDocument/2006/relationships/tags" Target="../tags/tag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7748" y="1778940"/>
            <a:ext cx="9876503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Harmony OS</a:t>
            </a:r>
            <a:r>
              <a:rPr lang="en-US" altLang="zh-CN" sz="2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br>
              <a:rPr lang="zh-CN" altLang="en-US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鸿蒙软件应用开发技术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467" y="6125318"/>
            <a:ext cx="60950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0" i="0" dirty="0">
                <a:solidFill>
                  <a:srgbClr val="333333"/>
                </a:solidFill>
                <a:effectLst/>
                <a:latin typeface="PingFang SC"/>
              </a:rPr>
              <a:t>Copyright © 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PingFang SC"/>
              </a:rPr>
              <a:t>北京中软国际教育科技股份有限公司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PingFang SC"/>
              </a:rPr>
              <a:t>. All rights reserved.</a:t>
            </a:r>
            <a:endParaRPr lang="zh-CN" altLang="en-US" sz="1000" dirty="0"/>
          </a:p>
        </p:txBody>
      </p:sp>
      <p:sp>
        <p:nvSpPr>
          <p:cNvPr id="3" name="文本框 2"/>
          <p:cNvSpPr txBox="1"/>
          <p:nvPr/>
        </p:nvSpPr>
        <p:spPr>
          <a:xfrm>
            <a:off x="8127365" y="48183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4300" y="798830"/>
            <a:ext cx="11808460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HiLog窗口左侧各个按钮的作用为：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67760" y="4121150"/>
            <a:ext cx="5681345" cy="254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" y="593090"/>
            <a:ext cx="7791450" cy="28536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50" y="798830"/>
            <a:ext cx="2040255" cy="3700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798830"/>
            <a:ext cx="12191365" cy="600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查看日志信息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DevEco Studio提供了“Log &gt; HiLog”窗口查看日志信息，开发者可通过设置设备、进程、日志级别和搜索关键词来筛选日志信息。搜索功能支持使用正则表达式，开发者可通过搜索自定义的业务领域值和TAG来筛选日志信息。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如示例所示，根据实际情况选择了设备和进程后，搜索业务领域值“00201”进行筛选，得到对应的日志信息。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W表示日志级别为WARN。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00201/MY_TAG为开发者在HiLogLabel中定义的内容。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日志内容中的url为私有参数不显示具体内容。errno为公有参数，显示实际取值503。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2084070"/>
            <a:ext cx="5784215" cy="22244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40" y="2066290"/>
            <a:ext cx="5608955" cy="2163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95" y="734695"/>
            <a:ext cx="12131040" cy="477075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日志打印实例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在按钮中增加一个点击事件，点击按钮时打印一条日志。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870" y="1757680"/>
            <a:ext cx="9191625" cy="2800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" y="4656455"/>
            <a:ext cx="11382375" cy="2057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6627" y="233753"/>
            <a:ext cx="648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日志类的封装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6627" y="999411"/>
            <a:ext cx="10897614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可以把对日志的操作封装到一个类中（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HiLogUtils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），方便后期使用，代码如下：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5475" y="1548130"/>
            <a:ext cx="8401050" cy="5161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2512" y="854631"/>
            <a:ext cx="10897614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封装类使用：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115" y="1477010"/>
            <a:ext cx="8772525" cy="2647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" y="4495165"/>
            <a:ext cx="11477625" cy="1733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8742" y="530933"/>
            <a:ext cx="60984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本节总结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1610360"/>
            <a:ext cx="8418195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HiLog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共定义了几个日志级别？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HiLogLabel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的作用是什么？如何定义？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日志输出的格式字符串中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{public}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{private}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是什么意思？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55071" y="243278"/>
            <a:ext cx="6798187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节：</a:t>
            </a:r>
            <a:r>
              <a:rPr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Ability框架之Page Ability</a:t>
            </a:r>
            <a:endParaRPr sz="2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8200" y="1610360"/>
            <a:ext cx="8418195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2-2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的创建及配置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2-3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Page Ability基本概念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2-4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Page 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生命周期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2-5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800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AbilitySlice</a:t>
            </a:r>
            <a:r>
              <a:rPr lang="zh-CN" altLang="en-US" sz="1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间导航</a:t>
            </a:r>
            <a:endParaRPr lang="en-US" altLang="zh-CN" sz="18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2-6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认知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3937" y="186128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2-1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855" y="1085850"/>
            <a:ext cx="11443970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是应用所具备能力的抽象，也是应用程序的重要组成部分。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一个应用可以具备多种能力（即可以包含多个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HarmonyOS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支持应用以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为单位进行部署。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可以分为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Feature 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Particle 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）两种类型，每种类型为开发者提供了不同的模板，以便实现不同的业务功能。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</a:t>
            </a:r>
            <a:r>
              <a:rPr lang="zh-CN" altLang="en-US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Ability</a:t>
            </a:r>
            <a:r>
              <a:rPr lang="zh-CN" altLang="en-US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br>
              <a:rPr lang="en-US" altLang="zh-CN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b="0" i="0" dirty="0">
                <a:solidFill>
                  <a:srgbClr val="2427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600" b="0" i="0" dirty="0">
                <a:solidFill>
                  <a:srgbClr val="2427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 dirty="0">
                <a:solidFill>
                  <a:srgbClr val="2427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FA</a:t>
            </a:r>
            <a:r>
              <a:rPr lang="zh-CN" altLang="en-US" sz="1600" b="0" i="0" dirty="0">
                <a:solidFill>
                  <a:srgbClr val="2427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唯一支持的模板，用于提供与用户交互的能力。一个</a:t>
            </a:r>
            <a:r>
              <a:rPr lang="en-US" altLang="zh-CN" sz="1600" b="0" i="0" dirty="0">
                <a:solidFill>
                  <a:srgbClr val="2427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600" b="0" i="0" dirty="0">
                <a:solidFill>
                  <a:srgbClr val="2427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实例可以包含一组相关页面，每个页面用一个</a:t>
            </a:r>
            <a:r>
              <a:rPr lang="en-US" altLang="zh-CN" sz="1600" b="0" i="0" dirty="0" err="1">
                <a:solidFill>
                  <a:srgbClr val="2427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AbilitySlice</a:t>
            </a:r>
            <a:r>
              <a:rPr lang="zh-CN" altLang="en-US" sz="1600" b="0" i="0" dirty="0">
                <a:solidFill>
                  <a:srgbClr val="2427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实例表示。</a:t>
            </a:r>
            <a:endParaRPr lang="en-US" altLang="zh-CN" sz="1600" dirty="0">
              <a:solidFill>
                <a:srgbClr val="2427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zh-CN" altLang="en-US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Ability</a:t>
            </a:r>
            <a:r>
              <a:rPr lang="zh-CN" altLang="en-US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Ability</a:t>
            </a:r>
            <a:r>
              <a:rPr lang="zh-CN" altLang="en-US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br>
              <a:rPr lang="en-US" altLang="zh-CN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模板：用于提供后台运行任务的能力。</a:t>
            </a:r>
            <a:br>
              <a:rPr lang="en-US" altLang="zh-CN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1600" dirty="0">
                <a:solidFill>
                  <a:srgbClr val="24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模板：用于对外部提供统一的数据访问抽象。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15645"/>
            <a:ext cx="12192000" cy="4770755"/>
          </a:xfrm>
        </p:spPr>
        <p:txBody>
          <a:bodyPr>
            <a:norm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在配置文件（config.json）中注册Ability时，可以通过配置Ability元素中的“type”属性来指定Ability模板类型，示例如下。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其中，“type”的取值可以为“page”、“service”或“data”，分别代表Page模板、Service模板、Data模板。为了便于表述，后文中我们将基于Page模板、Service模板、Data模板实现的Ability分别简称为Page、Service、Data。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0" y="2066925"/>
            <a:ext cx="5534025" cy="46399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2827" y="214703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2-2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的创建和配置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2827" y="903526"/>
            <a:ext cx="10897614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在包名上右键，“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”可以选择创建不同类型的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055" y="1942998"/>
            <a:ext cx="9552381" cy="42380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0" y="2872687"/>
            <a:ext cx="12192000" cy="66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章：</a:t>
            </a: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基于Java开发之Ability框架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0" y="3542221"/>
            <a:ext cx="12192000" cy="66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快速掌握鸿蒙系统应用开发基础操作技巧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367" y="798116"/>
            <a:ext cx="1089761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通过选择创建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会自动注册在配置文件中。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2009140"/>
            <a:ext cx="4036695" cy="36950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435" y="1385570"/>
            <a:ext cx="5619750" cy="5158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7102" y="186128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813435"/>
            <a:ext cx="12192635" cy="600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模板（简称“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Page”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唯一支持的模板，用于提供与用户交互的能力。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可以由一个或多个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构成，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是指应用的单个页面及其控制逻辑的总和。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由多个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共同构成时，这些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页面提供的业务能力应具有高度相关性。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一个Page由多个AbilitySlice共同构成时，这些AbilitySlice页面提供的业务能力应具有高度相关性。例如，新闻浏览功能可以通过一个Page来实现，其中包含了两个AbilitySlice：一个AbilitySlice用于展示新闻列表，另一个AbilitySlice用于展示新闻详情。Page和AbilitySlice的关系如图所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HarmonyOS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支持不同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之间的跳转，并可以指定跳转到目标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中某个具体的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3355975"/>
            <a:ext cx="3132455" cy="265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727075"/>
            <a:ext cx="1211961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路由配置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虽然一个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可以包含多个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，但是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进入前台时界面默认只展示一个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默认展示的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setMainRoute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方法来指定的。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7170" y="2607945"/>
            <a:ext cx="3703320" cy="2076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2038985"/>
            <a:ext cx="7003415" cy="3053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95" y="5258435"/>
            <a:ext cx="5838825" cy="1322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860" y="5092065"/>
            <a:ext cx="4067175" cy="1217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34695"/>
            <a:ext cx="12192000" cy="4770755"/>
          </a:xfrm>
        </p:spPr>
        <p:txBody>
          <a:bodyPr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如果需要更改默认展示的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，可以通过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addActionRoute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方法为此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配置一条路由规则。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此时，当其他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实例期望导航到此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时，可以在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中指定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addActionRoute()方法中使用的动作命名，需要在应用配置文件（config.json）中注册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2545" y="4185285"/>
            <a:ext cx="6048375" cy="2461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95" y="1804670"/>
            <a:ext cx="6619875" cy="17227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5170"/>
            <a:ext cx="12192000" cy="4770755"/>
          </a:xfrm>
        </p:spPr>
        <p:txBody>
          <a:bodyPr/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AbilitySlice作为Page的内部单元，以Action的形式对外暴露，因此可以通过配置Intent的Action导航到目标AbilitySlice。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1308100"/>
            <a:ext cx="7986395" cy="2476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515" y="3223260"/>
            <a:ext cx="3684905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120" y="1420495"/>
            <a:ext cx="3453765" cy="1352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50" y="5220335"/>
            <a:ext cx="3608070" cy="1285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" y="3985895"/>
            <a:ext cx="7986395" cy="26422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2787" y="1467092"/>
            <a:ext cx="6518975" cy="4859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2192" y="185493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2-4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生命周期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8741" y="1382951"/>
            <a:ext cx="5387259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系统管理或用户操作等行为均会引起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实例在其生命周期的不同状态之间进行转换。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类提供的回调机制能够让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及时感知外界变化，从而正确地应对状态变化（比如释放资源），这有助于提升应用的性能和稳健性。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生命周期的不同状态转换及其对应的回调：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15645"/>
            <a:ext cx="12192000" cy="6141720"/>
          </a:xfrm>
        </p:spPr>
        <p:txBody>
          <a:bodyPr>
            <a:noAutofit/>
          </a:bodyPr>
          <a:lstStyle/>
          <a:p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onStart()</a:t>
            </a:r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当系统首次创建Page实例时，触发该回调。对于一个Page实例，该回调在其生命周期过程中仅触发一次，Page在该逻辑后将进入INACTIVE状态。开发者必须重写该方法，并在此配置默认展示的AbilitySlice。</a:t>
            </a:r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onActive()</a:t>
            </a:r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ge会在进入INACTIVE状态后来到前台，然后系统调用此回调。Page在此之后进入ACTIVE状态，该状态是应用与用户交互的状态。Page将保持在此状态，除非某类事件发生导致Page失去焦点，比如用户点击返回键或导航到其他Page。当此类事件发生时，会触发Page回到INACTIVE状态，系统将调用onInactive()回调。此后，Page可能重新回到ACTIVE状态，系统将再次调用onActive()回调。因此，开发者通常需要成对实现onActive()和onInactive()，并在onActive()中获取在onInactive()中被释放的资源。</a:t>
            </a:r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onInactive()</a:t>
            </a:r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当Page失去焦点时，系统将调用此回调，此后Page进入INACTIVE状态。开发者可以在此回调中实现Page失去焦点时应表现的恰当行为。</a:t>
            </a:r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8435" y="1978660"/>
            <a:ext cx="4438650" cy="860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815" y="4426585"/>
            <a:ext cx="2533650" cy="825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445" y="5823585"/>
            <a:ext cx="3038475" cy="9334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35965"/>
            <a:ext cx="12192000" cy="6461760"/>
          </a:xfrm>
        </p:spPr>
        <p:txBody>
          <a:bodyPr>
            <a:no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onBackground()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如果Page不再对用户可见，系统将调用此回调通知开发者用户进行相应的资源释放，此后Page进入BACKGROUND状态。开发者应该在此回调中释放Page不可见时无用的资源，或在此回调中执行较为耗时的状态保存操作。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onForeground()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于BACKGROUND状态的Page仍然驻留在内存中，当重新回到前台时（比如用户重新导航到此Page），系统将先调用onForeground()回调通知开发者，而后Page的生命周期状态回到INACTIVE状态。开发者应当在此回调中重新申请在onBackground()中释放的资源，最后Page的生命周期状态进一步回到ACTIVE状态，系统将通过onActive()回调通知开发者用户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onStop()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系统将要销毁Page时，将会触发此回调函数，通知用户进行系统资源的释放。销毁Page的可能原因包括以下几个方面：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用户通过系统管理能力关闭指定Page，例如使用任务管理器关闭Page。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用户行为触发Page的terminateAbility()方法调用，例如使用应用的退出功能。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配置变更导致系统暂时销毁Page并重建。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系统出于资源管理目的，自动触发对处于BACKGROUND状态Page的销毁。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7605" y="1822450"/>
            <a:ext cx="2800350" cy="1000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435" y="3762375"/>
            <a:ext cx="3752850" cy="945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455" y="5572760"/>
            <a:ext cx="2495550" cy="9048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716915"/>
            <a:ext cx="12192000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的组成单元，其生命周期是依托于其所属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生命周期的。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具有相同的生命周期状态和同名的回调，当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生命周期发生变化时，它的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也会发生相同的生命周期变化。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此外，AbilitySlice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还具有独立于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的生命周期变化，这发生在同一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之间导航时，此时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的生命周期状态不会改变。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承载具体的页面，必须重写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onStart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回调，并在此方法中通过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setUIContent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方法设置页面，如下所示：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实例创建和管理通常由应用负责，系统仅在特定情况下会创建AbilitySlice实例。例如，通过导航启动某个AbilitySlice时，是由系统负责实例化；但是在同一个Page中不同的AbilitySlice间导航时则由应用负责实例化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58110" y="3340735"/>
            <a:ext cx="5476875" cy="199517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3830" y="68580"/>
            <a:ext cx="11573510" cy="648335"/>
          </a:xfrm>
        </p:spPr>
        <p:txBody>
          <a:bodyPr/>
          <a:lstStyle/>
          <a:p>
            <a:r>
              <a:rPr lang="zh-CN" altLang="en-US"/>
              <a:t>AbilitySlice生命周期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Page与AbilitySlice生命周期关联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34695"/>
            <a:ext cx="12192000" cy="6123940"/>
          </a:xfrm>
        </p:spPr>
        <p:txBody>
          <a:bodyPr>
            <a:normAutofit fontScale="67500" lnSpcReduction="20000"/>
          </a:bodyPr>
          <a:lstStyle/>
          <a:p>
            <a:r>
              <a:rPr lang="zh-CN" altLang="en-US" sz="26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AbilitySlice处于前台且具有焦点时，其生命周期状态随着所属Page的生命周期状态的变化而变化。当一个Page拥有多个AbilitySlice时，例如：MyAbility下有FooAbilitySlice和BarAbilitySlice，当前FooAbilitySlice处于前台并获得焦点，并即将导航到BarAbilitySlice，在此期间的生命周期状态变化顺序为：</a:t>
            </a:r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26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FooAbilitySlice从ACTIVE状态变为INACTIVE状态。</a:t>
            </a:r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26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BarAbilitySlice则从INITIAL状态首先变为INACTIVE状态，然后变为ACTIVE状态（假定此前BarAbilitySlice未曾启动）。</a:t>
            </a:r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26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FooAbilitySlice从INACTIVE状态变为BACKGROUND状态。</a:t>
            </a:r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6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对应两个slice的生命周期方法回调顺序为：</a:t>
            </a:r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6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FooAbilitySlice.onInactive() --&gt; BarAbilitySlice.onStart() --&gt; BarAbilitySlice.onActive() --&gt; FooAbilitySlice.onBackground()</a:t>
            </a:r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6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在整个流程中，MyAbility始终处于ACTIVE状态。但是，当Page被系统销毁时，其所有已实例化的AbilitySlice将联动销毁，而不仅是处于前台的AbilitySlice。</a:t>
            </a:r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08742" y="530933"/>
            <a:ext cx="60984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本章目标</a:t>
            </a:r>
            <a:endParaRPr lang="zh-CN" altLang="en-US" sz="22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1610360"/>
            <a:ext cx="8418195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掌握鸿蒙日志系统的使用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理解鸿蒙应用程序包结构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掌握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的分类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掌握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配置方法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理解并掌握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 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生命周期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掌握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Intent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的不同使用方法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722" y="204543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2-5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AbilitySlice</a:t>
            </a:r>
            <a:r>
              <a:rPr lang="zh-CN" altLang="en-US" sz="2400" b="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间导航</a:t>
            </a:r>
            <a:endParaRPr lang="zh-CN" altLang="en-US" sz="2400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450" y="846455"/>
            <a:ext cx="1172781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同一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内导航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当发起导航的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和导航目标的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处于同一个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时，可以通过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present()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方法实现导航。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8795" y="2030730"/>
            <a:ext cx="4464685" cy="4321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290" y="2030730"/>
            <a:ext cx="3933825" cy="22942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290" y="5057140"/>
            <a:ext cx="3990975" cy="12954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44196" y="3128645"/>
            <a:ext cx="2822448" cy="1463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4300" y="798830"/>
            <a:ext cx="11870690" cy="1430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同一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内导航（带返回结果）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如果开发者希望在用户从导航目标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返回时，能够获得其返回结果，则应当使用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presentForResult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实现导航。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用户从导航目标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返回时，系统将回调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onResult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来接收和处理返回结果，开发者需要重写该方法。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返回结果由导航目标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在其生命周期内通过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setResult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进行设置。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2525"/>
            <a:ext cx="4681855" cy="3890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35" y="2422525"/>
            <a:ext cx="5203825" cy="37611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325" y="1922780"/>
            <a:ext cx="1844675" cy="17125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585" y="3788410"/>
            <a:ext cx="1796415" cy="10287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020" y="5082540"/>
            <a:ext cx="1694180" cy="1512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96595"/>
            <a:ext cx="12192000" cy="4770755"/>
          </a:xfrm>
        </p:spPr>
        <p:txBody>
          <a:bodyPr/>
          <a:lstStyle/>
          <a:p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不同Page间导航</a:t>
            </a:r>
            <a:endParaRPr lang="zh-CN" altLang="en-US" sz="1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AbilitySlice作为Page的内部单元，以Action的形式对外暴露，因此可以通过配置Intent的Action导航到目标AbilitySlice。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Page间的导航可以使用startAbility()或startAbilityForResult()方法，获得返回结果的回调为onAbilityResult()。在Ability中调用setResult()可以设置返回结果。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我们尝试构建2个Ability、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个AbilitySlice来完成两种类型的跳转。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具体实现在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Intent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小节知识点！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660140" y="2694432"/>
            <a:ext cx="3413760" cy="146913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30637" y="346148"/>
            <a:ext cx="60984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本节总结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1610360"/>
            <a:ext cx="9765145" cy="33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可以分为哪种两种类型？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唯一支持的模板是什么？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可以通过配置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元素中的“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type”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属性来指定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模板类型，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type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可以取哪些值？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通过哪个方法来指定默认展示的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从前台到完全不可见生命周期如何变化？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Slice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导航可以使用哪个方法实现？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93146" y="262963"/>
            <a:ext cx="6798187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节：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Intent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及界面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跳转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9465" y="1322705"/>
            <a:ext cx="8418195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3-2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发起请求类型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3-3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：请求应用启动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9822" y="224228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3-1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2410" y="903605"/>
            <a:ext cx="1155890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是对象之间传递信息的载体，例如：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需要启动另一个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需要导航到另一个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指定启动目标的同时可以携带相关数据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的构成元素包括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Operation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Parameters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62182" y="3237230"/>
          <a:ext cx="10067636" cy="2927460"/>
        </p:xfrm>
        <a:graphic>
          <a:graphicData uri="http://schemas.openxmlformats.org/drawingml/2006/table">
            <a:tbl>
              <a:tblPr/>
              <a:tblGrid>
                <a:gridCol w="1099127"/>
                <a:gridCol w="1348509"/>
                <a:gridCol w="7620000"/>
              </a:tblGrid>
              <a:tr h="495300">
                <a:tc>
                  <a:txBody>
                    <a:bodyPr/>
                    <a:lstStyle/>
                    <a:p>
                      <a:pPr algn="l" fontAlgn="base" latinLnBrk="0"/>
                      <a:r>
                        <a:rPr lang="zh-CN" altLang="en-US" sz="1050" b="1" dirty="0">
                          <a:effectLst/>
                        </a:rPr>
                        <a:t>属性</a:t>
                      </a:r>
                      <a:endParaRPr lang="zh-CN" altLang="en-US" sz="1050" b="1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 latinLnBrk="0"/>
                      <a:r>
                        <a:rPr lang="zh-CN" altLang="en-US" sz="1050" b="1" dirty="0">
                          <a:effectLst/>
                        </a:rPr>
                        <a:t>子属性</a:t>
                      </a:r>
                      <a:endParaRPr lang="zh-CN" altLang="en-US" sz="1050" b="1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 latinLnBrk="0"/>
                      <a:r>
                        <a:rPr lang="zh-CN" altLang="en-US" sz="1050" b="1" dirty="0">
                          <a:effectLst/>
                        </a:rPr>
                        <a:t>描述</a:t>
                      </a:r>
                      <a:endParaRPr lang="zh-CN" altLang="en-US" sz="1050" b="1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 rowSpan="7">
                  <a:txBody>
                    <a:bodyPr/>
                    <a:lstStyle/>
                    <a:p>
                      <a:pPr fontAlgn="base"/>
                      <a:r>
                        <a:rPr lang="en-US" sz="1050">
                          <a:effectLst/>
                        </a:rPr>
                        <a:t>Operation</a:t>
                      </a:r>
                      <a:endParaRPr lang="en-US" sz="105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effectLst/>
                        </a:rPr>
                        <a:t>Action</a:t>
                      </a:r>
                      <a:endParaRPr lang="en-US" sz="1050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050" dirty="0">
                          <a:effectLst/>
                        </a:rPr>
                        <a:t>表示动作，通常使用系统预置</a:t>
                      </a:r>
                      <a:r>
                        <a:rPr lang="en-US" sz="1050" dirty="0">
                          <a:effectLst/>
                        </a:rPr>
                        <a:t>Action，</a:t>
                      </a:r>
                      <a:r>
                        <a:rPr lang="zh-CN" altLang="en-US" sz="1050" dirty="0">
                          <a:effectLst/>
                        </a:rPr>
                        <a:t>应用也可以自定义</a:t>
                      </a:r>
                      <a:r>
                        <a:rPr lang="en-US" sz="1050" dirty="0">
                          <a:effectLst/>
                        </a:rPr>
                        <a:t>Action。</a:t>
                      </a:r>
                      <a:r>
                        <a:rPr lang="zh-CN" altLang="en-US" sz="1050" dirty="0">
                          <a:effectLst/>
                        </a:rPr>
                        <a:t>例如</a:t>
                      </a:r>
                      <a:r>
                        <a:rPr lang="en-US" sz="1050" dirty="0" err="1">
                          <a:effectLst/>
                        </a:rPr>
                        <a:t>IntentConstants.ACTION_HOME</a:t>
                      </a:r>
                      <a:r>
                        <a:rPr lang="zh-CN" altLang="en-US" sz="1050" dirty="0">
                          <a:effectLst/>
                        </a:rPr>
                        <a:t>表示返回桌面动作。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 dirty="0">
                          <a:effectLst/>
                        </a:rPr>
                        <a:t>Entity</a:t>
                      </a:r>
                      <a:endParaRPr lang="en-US" sz="1050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050" dirty="0">
                          <a:effectLst/>
                        </a:rPr>
                        <a:t>表示类别，通常使用系统预置</a:t>
                      </a:r>
                      <a:r>
                        <a:rPr lang="en-US" altLang="zh-CN" sz="1050" dirty="0">
                          <a:effectLst/>
                        </a:rPr>
                        <a:t>Entity</a:t>
                      </a:r>
                      <a:r>
                        <a:rPr lang="zh-CN" altLang="en-US" sz="1050" dirty="0">
                          <a:effectLst/>
                        </a:rPr>
                        <a:t>，应用也可以自定义</a:t>
                      </a:r>
                      <a:r>
                        <a:rPr lang="en-US" altLang="zh-CN" sz="1050" dirty="0">
                          <a:effectLst/>
                        </a:rPr>
                        <a:t>Entity</a:t>
                      </a:r>
                      <a:r>
                        <a:rPr lang="zh-CN" altLang="en-US" sz="1050" dirty="0">
                          <a:effectLst/>
                        </a:rPr>
                        <a:t>。例如</a:t>
                      </a:r>
                      <a:r>
                        <a:rPr lang="en-US" altLang="zh-CN" sz="1050" dirty="0" err="1">
                          <a:effectLst/>
                        </a:rPr>
                        <a:t>Intent.ENTITY_HOME</a:t>
                      </a:r>
                      <a:r>
                        <a:rPr lang="zh-CN" altLang="en-US" sz="1050" dirty="0">
                          <a:effectLst/>
                        </a:rPr>
                        <a:t>表示在桌面显示图标。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>
                          <a:effectLst/>
                        </a:rPr>
                        <a:t>Uri</a:t>
                      </a:r>
                      <a:endParaRPr lang="en-US" sz="105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050" dirty="0">
                          <a:effectLst/>
                        </a:rPr>
                        <a:t>表示</a:t>
                      </a:r>
                      <a:r>
                        <a:rPr lang="en-US" sz="1050" dirty="0">
                          <a:effectLst/>
                        </a:rPr>
                        <a:t>Uri</a:t>
                      </a:r>
                      <a:r>
                        <a:rPr lang="zh-CN" altLang="en-US" sz="1050" dirty="0">
                          <a:effectLst/>
                        </a:rPr>
                        <a:t>描述。如果在</a:t>
                      </a:r>
                      <a:r>
                        <a:rPr lang="en-US" sz="1050" dirty="0">
                          <a:effectLst/>
                        </a:rPr>
                        <a:t>Intent</a:t>
                      </a:r>
                      <a:r>
                        <a:rPr lang="zh-CN" altLang="en-US" sz="1050" dirty="0">
                          <a:effectLst/>
                        </a:rPr>
                        <a:t>中指定了</a:t>
                      </a:r>
                      <a:r>
                        <a:rPr lang="en-US" sz="1050" dirty="0">
                          <a:effectLst/>
                        </a:rPr>
                        <a:t>Uri，</a:t>
                      </a:r>
                      <a:r>
                        <a:rPr lang="zh-CN" altLang="en-US" sz="1050" dirty="0">
                          <a:effectLst/>
                        </a:rPr>
                        <a:t>则</a:t>
                      </a:r>
                      <a:r>
                        <a:rPr lang="en-US" sz="1050" dirty="0">
                          <a:effectLst/>
                        </a:rPr>
                        <a:t>Intent</a:t>
                      </a:r>
                      <a:r>
                        <a:rPr lang="zh-CN" altLang="en-US" sz="1050" dirty="0">
                          <a:effectLst/>
                        </a:rPr>
                        <a:t>将匹配指定的</a:t>
                      </a:r>
                      <a:r>
                        <a:rPr lang="en-US" sz="1050" dirty="0">
                          <a:effectLst/>
                        </a:rPr>
                        <a:t>Uri</a:t>
                      </a:r>
                      <a:r>
                        <a:rPr lang="zh-CN" altLang="en-US" sz="1050" dirty="0">
                          <a:effectLst/>
                        </a:rPr>
                        <a:t>信息，包括</a:t>
                      </a:r>
                      <a:r>
                        <a:rPr lang="en-US" sz="1050" dirty="0">
                          <a:effectLst/>
                        </a:rPr>
                        <a:t>scheme, </a:t>
                      </a:r>
                      <a:r>
                        <a:rPr lang="en-US" sz="1050" dirty="0" err="1">
                          <a:effectLst/>
                        </a:rPr>
                        <a:t>schemeSpecificPart</a:t>
                      </a:r>
                      <a:r>
                        <a:rPr lang="en-US" sz="1050" dirty="0">
                          <a:effectLst/>
                        </a:rPr>
                        <a:t>, authority</a:t>
                      </a:r>
                      <a:r>
                        <a:rPr lang="zh-CN" altLang="en-US" sz="1050" dirty="0">
                          <a:effectLst/>
                        </a:rPr>
                        <a:t>和</a:t>
                      </a:r>
                      <a:r>
                        <a:rPr lang="en-US" sz="1050" dirty="0">
                          <a:effectLst/>
                        </a:rPr>
                        <a:t>path</a:t>
                      </a:r>
                      <a:r>
                        <a:rPr lang="zh-CN" altLang="en-US" sz="1050" dirty="0">
                          <a:effectLst/>
                        </a:rPr>
                        <a:t>信息。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>
                          <a:effectLst/>
                        </a:rPr>
                        <a:t>Flags</a:t>
                      </a:r>
                      <a:endParaRPr lang="en-US" sz="105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050" dirty="0">
                          <a:effectLst/>
                        </a:rPr>
                        <a:t>表示处理</a:t>
                      </a:r>
                      <a:r>
                        <a:rPr lang="en-US" sz="1050" dirty="0">
                          <a:effectLst/>
                        </a:rPr>
                        <a:t>Intent</a:t>
                      </a:r>
                      <a:r>
                        <a:rPr lang="zh-CN" altLang="en-US" sz="1050" dirty="0">
                          <a:effectLst/>
                        </a:rPr>
                        <a:t>的方式。例如</a:t>
                      </a:r>
                      <a:r>
                        <a:rPr lang="en-US" sz="1050" dirty="0" err="1">
                          <a:effectLst/>
                        </a:rPr>
                        <a:t>Intent.FLAG_ABILITY_CONTINUATION</a:t>
                      </a:r>
                      <a:r>
                        <a:rPr lang="zh-CN" altLang="en-US" sz="1050" dirty="0">
                          <a:effectLst/>
                        </a:rPr>
                        <a:t>标记在本地的一个</a:t>
                      </a:r>
                      <a:r>
                        <a:rPr lang="en-US" sz="1050" dirty="0">
                          <a:effectLst/>
                        </a:rPr>
                        <a:t>Ability</a:t>
                      </a:r>
                      <a:r>
                        <a:rPr lang="zh-CN" altLang="en-US" sz="1050" dirty="0">
                          <a:effectLst/>
                        </a:rPr>
                        <a:t>是否可以迁移到远端设备继续运行。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>
                          <a:effectLst/>
                        </a:rPr>
                        <a:t>BundleName</a:t>
                      </a:r>
                      <a:endParaRPr lang="en-US" sz="105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050" dirty="0">
                          <a:effectLst/>
                        </a:rPr>
                        <a:t>表示包描述。如果在</a:t>
                      </a:r>
                      <a:r>
                        <a:rPr lang="en-US" sz="1050" dirty="0">
                          <a:effectLst/>
                        </a:rPr>
                        <a:t>Intent</a:t>
                      </a:r>
                      <a:r>
                        <a:rPr lang="zh-CN" altLang="en-US" sz="1050" dirty="0">
                          <a:effectLst/>
                        </a:rPr>
                        <a:t>中同时指定了</a:t>
                      </a:r>
                      <a:r>
                        <a:rPr lang="en-US" sz="1050" dirty="0" err="1">
                          <a:effectLst/>
                        </a:rPr>
                        <a:t>BundleName</a:t>
                      </a:r>
                      <a:r>
                        <a:rPr lang="zh-CN" altLang="en-US" sz="1050" dirty="0">
                          <a:effectLst/>
                        </a:rPr>
                        <a:t>和</a:t>
                      </a:r>
                      <a:r>
                        <a:rPr lang="en-US" sz="1050" dirty="0" err="1">
                          <a:effectLst/>
                        </a:rPr>
                        <a:t>AbilityName</a:t>
                      </a:r>
                      <a:r>
                        <a:rPr lang="en-US" sz="1050" dirty="0">
                          <a:effectLst/>
                        </a:rPr>
                        <a:t>，</a:t>
                      </a:r>
                      <a:r>
                        <a:rPr lang="zh-CN" altLang="en-US" sz="1050" dirty="0">
                          <a:effectLst/>
                        </a:rPr>
                        <a:t>则</a:t>
                      </a:r>
                      <a:r>
                        <a:rPr lang="en-US" sz="1050" dirty="0">
                          <a:effectLst/>
                        </a:rPr>
                        <a:t>Intent</a:t>
                      </a:r>
                      <a:r>
                        <a:rPr lang="zh-CN" altLang="en-US" sz="1050" dirty="0">
                          <a:effectLst/>
                        </a:rPr>
                        <a:t>可以直接匹配到指定的</a:t>
                      </a:r>
                      <a:r>
                        <a:rPr lang="en-US" sz="1050" dirty="0">
                          <a:effectLst/>
                        </a:rPr>
                        <a:t>Ability。</a:t>
                      </a:r>
                      <a:endParaRPr lang="en-US" sz="1050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>
                          <a:effectLst/>
                        </a:rPr>
                        <a:t>AbilityName</a:t>
                      </a:r>
                      <a:endParaRPr lang="en-US" sz="105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050" dirty="0">
                          <a:effectLst/>
                        </a:rPr>
                        <a:t>表示待启动的</a:t>
                      </a:r>
                      <a:r>
                        <a:rPr lang="en-US" sz="1050" dirty="0">
                          <a:effectLst/>
                        </a:rPr>
                        <a:t>Ability</a:t>
                      </a:r>
                      <a:r>
                        <a:rPr lang="zh-CN" altLang="en-US" sz="1050" dirty="0">
                          <a:effectLst/>
                        </a:rPr>
                        <a:t>名称。如果在</a:t>
                      </a:r>
                      <a:r>
                        <a:rPr lang="en-US" sz="1050" dirty="0">
                          <a:effectLst/>
                        </a:rPr>
                        <a:t>Intent</a:t>
                      </a:r>
                      <a:r>
                        <a:rPr lang="zh-CN" altLang="en-US" sz="1050" dirty="0">
                          <a:effectLst/>
                        </a:rPr>
                        <a:t>中同时指定了</a:t>
                      </a:r>
                      <a:r>
                        <a:rPr lang="en-US" sz="1050" dirty="0" err="1">
                          <a:effectLst/>
                        </a:rPr>
                        <a:t>BundleName</a:t>
                      </a:r>
                      <a:r>
                        <a:rPr lang="zh-CN" altLang="en-US" sz="1050" dirty="0">
                          <a:effectLst/>
                        </a:rPr>
                        <a:t>和</a:t>
                      </a:r>
                      <a:r>
                        <a:rPr lang="en-US" sz="1050" dirty="0" err="1">
                          <a:effectLst/>
                        </a:rPr>
                        <a:t>AbilityName</a:t>
                      </a:r>
                      <a:r>
                        <a:rPr lang="en-US" sz="1050" dirty="0">
                          <a:effectLst/>
                        </a:rPr>
                        <a:t>，</a:t>
                      </a:r>
                      <a:r>
                        <a:rPr lang="zh-CN" altLang="en-US" sz="1050" dirty="0">
                          <a:effectLst/>
                        </a:rPr>
                        <a:t>则</a:t>
                      </a:r>
                      <a:r>
                        <a:rPr lang="en-US" sz="1050" dirty="0">
                          <a:effectLst/>
                        </a:rPr>
                        <a:t>Intent</a:t>
                      </a:r>
                      <a:r>
                        <a:rPr lang="zh-CN" altLang="en-US" sz="1050" dirty="0">
                          <a:effectLst/>
                        </a:rPr>
                        <a:t>可以直接匹配到指定的</a:t>
                      </a:r>
                      <a:r>
                        <a:rPr lang="en-US" sz="1050" dirty="0">
                          <a:effectLst/>
                        </a:rPr>
                        <a:t>Ability。</a:t>
                      </a:r>
                      <a:endParaRPr lang="en-US" sz="1050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50">
                          <a:effectLst/>
                        </a:rPr>
                        <a:t>DeviceId</a:t>
                      </a:r>
                      <a:endParaRPr lang="en-US" sz="105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050" dirty="0">
                          <a:effectLst/>
                        </a:rPr>
                        <a:t>表示运行指定</a:t>
                      </a:r>
                      <a:r>
                        <a:rPr lang="en-US" altLang="zh-CN" sz="1050" dirty="0">
                          <a:effectLst/>
                        </a:rPr>
                        <a:t>Ability</a:t>
                      </a:r>
                      <a:r>
                        <a:rPr lang="zh-CN" altLang="en-US" sz="1050" dirty="0">
                          <a:effectLst/>
                        </a:rPr>
                        <a:t>的设备</a:t>
                      </a:r>
                      <a:r>
                        <a:rPr lang="en-US" altLang="zh-CN" sz="1050" dirty="0">
                          <a:effectLst/>
                        </a:rPr>
                        <a:t>ID</a:t>
                      </a:r>
                      <a:r>
                        <a:rPr lang="zh-CN" altLang="en-US" sz="1050" dirty="0">
                          <a:effectLst/>
                        </a:rPr>
                        <a:t>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050">
                          <a:effectLst/>
                        </a:rPr>
                        <a:t>Parameters</a:t>
                      </a:r>
                      <a:endParaRPr lang="en-US" sz="105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CN" sz="1050" b="1">
                          <a:effectLst/>
                        </a:rPr>
                        <a:t>-</a:t>
                      </a:r>
                      <a:endParaRPr lang="zh-CN" altLang="en-US" sz="105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CN" sz="1050" dirty="0">
                          <a:effectLst/>
                        </a:rPr>
                        <a:t>Parameters</a:t>
                      </a:r>
                      <a:r>
                        <a:rPr lang="zh-CN" altLang="en-US" sz="1050" dirty="0">
                          <a:effectLst/>
                        </a:rPr>
                        <a:t>是一种支持自定义的数据结构，开发者可以通过</a:t>
                      </a:r>
                      <a:r>
                        <a:rPr lang="en-US" altLang="zh-CN" sz="1050" dirty="0">
                          <a:effectLst/>
                        </a:rPr>
                        <a:t>Parameters</a:t>
                      </a:r>
                      <a:r>
                        <a:rPr lang="zh-CN" altLang="en-US" sz="1050" dirty="0">
                          <a:effectLst/>
                        </a:rPr>
                        <a:t>传递某些请求所需的额外信息。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08000" marR="108000" marT="72000" marB="7200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87762" y="233753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3-2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发起请求类型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7147" y="1117521"/>
            <a:ext cx="10897614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设置属性时必须先使用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Operation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来设置属性。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发起请求时，根据指定元素的不同，分为两种类型：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如果同时指定了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BundleName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AbilityName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，则根据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的全称（例如“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com.demoapp.FooAbility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）来直接启动应用。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如果未同时指定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BundleName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AbilityName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，则根据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Operation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中的其他属性来启动应用。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流程图: 文档 2"/>
          <p:cNvSpPr/>
          <p:nvPr/>
        </p:nvSpPr>
        <p:spPr>
          <a:xfrm>
            <a:off x="2419927" y="3805382"/>
            <a:ext cx="1477818" cy="21982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FirstAbility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Slice1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Slice2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6" name="流程图: 文档 5"/>
          <p:cNvSpPr/>
          <p:nvPr/>
        </p:nvSpPr>
        <p:spPr>
          <a:xfrm>
            <a:off x="6816439" y="3805382"/>
            <a:ext cx="1477818" cy="21982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SecondAbility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Slice1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Slice2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箭头: 右 3"/>
          <p:cNvSpPr/>
          <p:nvPr/>
        </p:nvSpPr>
        <p:spPr>
          <a:xfrm>
            <a:off x="4618184" y="4525818"/>
            <a:ext cx="1662545" cy="443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76539" y="4258025"/>
            <a:ext cx="76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Intent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47097" y="159458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3-3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应用启动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440" y="829945"/>
            <a:ext cx="1185672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根据Ability的全称启动应用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通过构造包含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BundleName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AbilityName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Operation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对象，可以启动一个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、并导航到该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8825" y="1943735"/>
            <a:ext cx="2410460" cy="43224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239010"/>
            <a:ext cx="9029700" cy="3609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34695"/>
            <a:ext cx="12192000" cy="6123305"/>
          </a:xfrm>
        </p:spPr>
        <p:txBody>
          <a:bodyPr>
            <a:normAutofit lnSpcReduction="10000"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作为处理请求的对象，会在相应的回调方法中接收请求方传递的Intent对象。以导航到另一个Ability为例，导航的目标Ability可以在其onStart()回调的参数中获得Intent对象。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可以在Intent中指定Action，回看前面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页对应的AbilitySlice路由配置！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8560" y="3648710"/>
            <a:ext cx="6543675" cy="2552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0" y="1716405"/>
            <a:ext cx="2522855" cy="4144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90" y="1511935"/>
            <a:ext cx="6115050" cy="21367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355" y="95250"/>
            <a:ext cx="11573510" cy="629920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根据Operation的其他属性启动应用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5170"/>
            <a:ext cx="12192000" cy="4770755"/>
          </a:xfrm>
        </p:spPr>
        <p:txBody>
          <a:bodyPr>
            <a:norm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有些场景下，开发者需要在应用中使用其他应用提供的某种能力，而不感知提供该能力的具体是哪一个应用。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例如开发者需要通过浏览器打开一个链接，而不关心用户最终选择哪一个浏览器应用，则可以通过Operation的其他属性（除BundleName与AbilityName之外的属性）描述需要的能力。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如果设备上存在多个应用提供同种能力，系统则弹出候选列表，由用户选择由哪个应用处理请求。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请求方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在Ability中构造Intent以及包含Action的Operation对象，并调用startAbilityForResult()方法发起请求。然后重写onAbilityResult()回调方法，对请求结果进行处理。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08742" y="530933"/>
            <a:ext cx="60984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lang="zh-CN" altLang="en-US" sz="2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708742" y="1745226"/>
            <a:ext cx="8418195" cy="216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节：鸿蒙日志系统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框架之Page Ability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及界面跳转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框架之Service Ability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框架之Data Ability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5725" y="732155"/>
            <a:ext cx="11520805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全名启动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（带返回）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startAbilityForResult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启动时，能通过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onAbilityResult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获取返回结果；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请求方：构造包含Action的Operation对象并绑定给Intent。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setResult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设置返回数据。（或者在Ability中处理请求，并调用setResult()方法暂存返回结果。）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2454275"/>
            <a:ext cx="7151370" cy="4403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855" y="2378075"/>
            <a:ext cx="4582160" cy="2239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005" y="4695190"/>
            <a:ext cx="4525010" cy="220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721360"/>
            <a:ext cx="1197864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Page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处理方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作为处理请求的对象，首先需要在配置文件中声明对外提供的能力，以便系统据此找到自身并作为候选的请求处理者。在Ability中配置路由以便支持以此action导航到对应的AbilitySlice。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" y="2441575"/>
            <a:ext cx="5546090" cy="4224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925" y="2357120"/>
            <a:ext cx="4745355" cy="4314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685" y="828675"/>
            <a:ext cx="3655695" cy="2952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3896995"/>
            <a:ext cx="3943350" cy="2609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0" y="688975"/>
            <a:ext cx="3590925" cy="5479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435" y="713105"/>
            <a:ext cx="3467100" cy="54546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8742" y="530933"/>
            <a:ext cx="60984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本节总结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1610360"/>
            <a:ext cx="8418195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什么时候会使用到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跳转到一个指定的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如何传递参数？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跳转时如何接收返回的数据？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1561" y="195018"/>
            <a:ext cx="6798187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节：</a:t>
            </a:r>
            <a:r>
              <a:rPr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Ability框架之Service Ability</a:t>
            </a:r>
            <a:endParaRPr sz="2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8200" y="1610360"/>
            <a:ext cx="8418195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Service Ability基本概念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4-2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：Service Ability生命周期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4-3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创建Service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4-4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启动Service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4-5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连接Service</a:t>
            </a:r>
            <a:endParaRPr lang="en-US" altLang="zh-CN" sz="18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4-6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前台Service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3937" y="175333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4-1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Service Ability基本概念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4300" y="875030"/>
            <a:ext cx="11894185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基于Service模板的Ability（以下简称“Service”）主要用于后台运行任务（如执行音乐播放、文件下载等），但不提供用户交互界面。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Service可由其他应用或Ability启动，即使用户切换到其他应用，Service仍将在后台继续运行。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Service是单实例的。在一个设备上，相同的Service只会存在一个实例。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如果多个Ability共用这个实例，只有当与Service绑定的所有Ability都退出后，Service才能够退出。由于Service是在主线程里执行的，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因此，如果在Service里面的操作时间过长，开发者必须在Service里创建新的线程来处理，防止造成主线程阻塞，应用程序无响应。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5837" y="185493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4-2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Service Ability生命周期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769620"/>
            <a:ext cx="12124690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与Page类似，Service也拥有生命周期，如图1所示。根据调用方法的不同，其生命周期有以下两种路径：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启动Service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该Service在其他Ability调用startAbility()时创建，然后保持运行。其他Ability通过调用stopAbility()来停止Service，Service停止后，系统会将其销毁。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连接Service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该Service在其他Ability调用connectAbility()时创建，客户端可通过调用disconnectAbility​()断开连接。多个客户端可以绑定到相同Service，而且当所有绑定全部取消后，系统即会销毁该Service。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connectAbility()也可以连接通过startAbility()创建的Service。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0" y="3873500"/>
            <a:ext cx="6200775" cy="270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2672" y="185493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4-3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创建Service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769620"/>
            <a:ext cx="1212469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创建Ability的子类，实现Service相关的生命周期方法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。Service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也是一种Ability，Ability为Service提供了以下生命周期方法，开发者可以重写这些方法，来添加其他Ability请求与Service Ability交互时的处理方法。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onStart()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方法在创建Service的时候调用，用于Service的初始化。在Service的整个生命周期只会调用一次，调用时传入的Intent应为空。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onCommand()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Service创建完成之后调用，该方法在客户端每次启动该Service时都会调用，开发者可以在该方法中做一些调用统计、初始化类的操作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onConnect​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在Ability和Service连接时调用，该方法返回IRemoteObject对象，开发者可以在该回调函数中生成对应Service的IPC通信通道，以便Ability与Service交互。Ability可以多次连接同一个Service，系统会缓存该Service的IPC通信对象，只有第一个客户端连接Service时，系统才会调用Service的onConnect方法来生成IRemoteObject对象，而后系统会将同一个IRemoteObject对象传递至其他连接同一个Service的所有客户端，而无需再次调用onConnect方法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82955"/>
            <a:ext cx="12192000" cy="47707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onDisconnect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​()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在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Ability与绑定的Service断开连接时调用。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onStop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在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Service销毁时调用。Service应通过实现此方法来清理任何资源，如关闭线程、注册的侦听器等。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5170"/>
            <a:ext cx="12192000" cy="51211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Service的代码示例如下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也需要在应用配置文件中进行注册，注册类型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type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需要设置为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71" y="1225267"/>
            <a:ext cx="8283310" cy="37725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402" y="3229583"/>
            <a:ext cx="2506696" cy="353655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08741" y="530933"/>
            <a:ext cx="67981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节：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鸿蒙日志系统</a:t>
            </a:r>
            <a:endParaRPr lang="zh-CN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8200" y="1610360"/>
            <a:ext cx="8418195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：鸿蒙日志系统概述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1-2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HiLogLabel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1-3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：日志级别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1-4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HiLog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日志输出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1-5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：日志类的封装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2672" y="185493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4-4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启动Service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769620"/>
            <a:ext cx="121246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介绍通过startAbility()启动Service以及对应的停止方法。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为开发者提供了startAbility()方法来启动另外一个Ability。因为Service也是Ability的一种，开发者同样可以通过将Intent传递给该方法来启动Service。不仅支持启动本地Service，还支持启动远程Service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者可以通过构造包含DeviceId、BundleName与AbilityName的Operation对象来设置目标Service信息。这三个参数的含义如下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     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DeviceId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：表示设备ID。如果是本地设备，则可以直接留空；如果是远程设备，可以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       ohos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.distributedschedule.interwork.DeviceManager提供的getDeviceList获取设备列表，详见Java API参考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BundleName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：表示包名称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AbilityName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：表示待启动的Ability名称。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5170"/>
            <a:ext cx="12192000" cy="61321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启动本地设备Service的代码示例如下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启动远程设备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072" y="1116060"/>
            <a:ext cx="8999402" cy="2675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72" y="4129426"/>
            <a:ext cx="9356488" cy="27279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16915"/>
            <a:ext cx="12192000" cy="56997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执行上述代码后，Ability将通过startAbility() 方法来启动Service。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如果Service尚未运行，则系统会先调用onStart()来初始化Service，再回调Service的onCommand()方法来启动Service。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如果Service正在运行，则系统会直接回调Service的onCommand()方法来启动Service。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停止Service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Service一旦创建就会一直保持在后台运行，除非必须回收内存资源，否则系统不会停止或销毁Service。开发者可以在Service中通过terminateAbility()停止本Service或在其他Ability调用stopAbility()来停止Service。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停止Service同样支持停止本地设备Service和停止远程设备Service，使用方法与启动Service一样。一旦调用停止Service的方法，系统便会尽快销毁Service。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0" y="4698458"/>
            <a:ext cx="7543800" cy="20100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2672" y="185493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4-5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连接Service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769620"/>
            <a:ext cx="12124690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如果Service需要与Page Ability或其他应用的Service Ability进行交互，则须创建用于连接的Connection。Service支持其他Ability通过connectAbility()方法与其进行连接。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使用connectAbility()处理回调时，需要传入目标Service的Intent与IAbilityConnection的实例。IAbilityConnection提供了两个方法供开发者实现：onAbilityConnectDone()是用来处理连接Service成功的回调，onAbilityDisconnectDone()是用来处理Service异常死亡的回调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创建连接Service回调实例的代码示例如下：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672" y="3815715"/>
            <a:ext cx="11401425" cy="293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42612"/>
            <a:ext cx="12192000" cy="477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93" y="2370711"/>
            <a:ext cx="5766474" cy="2933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546" y="1245140"/>
            <a:ext cx="3990975" cy="545059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2672" y="185493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4-6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前台Service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769620"/>
            <a:ext cx="12124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一般情况下，Service都是在后台运行的，后台Service的优先级都是比较低的，当资源不足时，系统有可能回收正在运行的后台Service。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在一些场景下（如播放音乐），用户希望应用能够一直保持运行，此时就需要使用前台Service。前台Service会始终保持正在运行的图标在系统状态栏显示。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前台Service并不复杂，开发者只需在Service创建的方法里，调用keepBackgroundRunning()将Service与通知绑定。调用keepBackgroundRunning()方法前需要在配置文件中声明ohos.permission.KEEP_BACKGROUND_RUNNING权限，同时还需要在配置文件中添加对应的backgroundModes参数。在onStop()方法中调用cancelBackgroundRunning​()方法可停止前台Servic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在配置文件中，“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module &gt; abilities”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字段下对当前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做如下配置：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4924" y="4846806"/>
            <a:ext cx="5252430" cy="20111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3" y="4883184"/>
            <a:ext cx="4465807" cy="1974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52339"/>
            <a:ext cx="12120664" cy="477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使用前台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onStart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1474" y="1352144"/>
            <a:ext cx="9937716" cy="517926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52339"/>
            <a:ext cx="12120664" cy="477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使用前台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onStart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018" y="1332690"/>
            <a:ext cx="8073956" cy="53421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688" y="2841237"/>
            <a:ext cx="3121262" cy="21717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52339"/>
            <a:ext cx="12120664" cy="477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本示例通过音乐播放器，展示了前台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的使用方法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本示例主界面分为三个按钮，点击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Play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按钮会启动前台服务并播放音乐，点击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Pause Play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暂停播放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音乐，前台服务继续运行，点击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Stop Play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按钮会停止播放音乐并关闭前台服务。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099" y="2844125"/>
            <a:ext cx="3550596" cy="2895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810" y="3137558"/>
            <a:ext cx="3848100" cy="2381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94" y="2977475"/>
            <a:ext cx="3971925" cy="26289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55071" y="243278"/>
            <a:ext cx="6798187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节：</a:t>
            </a:r>
            <a:r>
              <a:rPr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Ability框架之Data Ability</a:t>
            </a:r>
            <a:endParaRPr sz="2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8200" y="1610360"/>
            <a:ext cx="841819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 Ability基本概念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5-2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创建Data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5-3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访问Data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9347" y="243913"/>
            <a:ext cx="648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1-1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鸿蒙日志系统概述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757" y="888921"/>
            <a:ext cx="10897614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在实际开发中，日志系统是一个很有必要的功能，既方便调试又便于发现应用运行中的错误。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HarmonyOS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HiLog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日志系统，让应用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服务可以按照指定类型、指定级别、指定格式字符串输出日志内容，帮助开发者了解应用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服务的运行状态，更好地调试程序。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DevEco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Studio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HiLog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窗口查看日志信息，开发者可通过设置设备、进程、日志级别和搜索关键词来筛选日志信息。搜索功能支持使用正则表达式，开发者可通过搜索自定义的业务领域值和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来筛选日志信息。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3013710"/>
            <a:ext cx="10058400" cy="3724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6152" y="205178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5-1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 Ability基本概念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65" y="922655"/>
            <a:ext cx="11999595" cy="600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使用Data模板的Ability（以下简称“Data”）有助于应用管理其自身和其他应用存储数据的访问，并提供与其他应用共享数据的方法。Data既可用于同设备不同应用的数据共享，也支持跨设备不同应用的数据共享。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数据的存放形式多样，可以是数据库，也可以是磁盘上的文件。Data对外提供对数据的增、删、改、查，以及打开文件等接口，这些接口的具体实现由开发者提供。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URI介绍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Data的提供方和使用方都通过URI（Uniform Resource Identifier）来标识一个具体的数据，例如数据库中的某个表或磁盘上的某个文件。HarmonyOS的URI仍基于URI通用标准，格式如下：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scheme：协议方案名，固定为“dataability”，代表Data Ability所使用的协议类型。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authority：设备ID。如果为跨设备场景，则为目标设备的ID；如果为本地设备场景，则不需要填写。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path：资源的路径信息，代表特定资源的位置信息。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query：查询参数。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fragment：可以用于指示要访问的子资源。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58682" y="5604342"/>
            <a:ext cx="5133975" cy="866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06120"/>
            <a:ext cx="12192000" cy="4770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78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URI示例：</a:t>
            </a:r>
            <a:endParaRPr lang="zh-CN" altLang="en-US" sz="178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跨设备场景：dataability://device_id/com.domainname.dataability.persondata/person/10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本地设备：dataability:///com.domainname.dataability.persondata/person/10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说明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本地设备的“device_id”字段为空，因此在“dataability:”后面有三个“/”。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2987" y="205178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5-2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创建Data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65" y="922655"/>
            <a:ext cx="11999595" cy="4154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Data模板的Ability形式仍然是Ability，因此，开发者需要为应用添加一个或多个Ability的子类，来提供程序与其他应用之间的接口。Data为结构化数据和文件提供了不同API接口供用户使用，因此，开发者需要首先确定好使用何种类型的数据。本章节主要讲述了创建Data的基本步骤和需要使用的接口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Data提供方可以自定义数据的增、删、改、查，以及文件打开等功能，并对外提供这些接口。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确定数据存储方式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确定数据的存储方式，Data支持以下两种数据形式：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文件数据：如文本、图片、音乐等。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结构化数据：如数据库等。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06120"/>
            <a:ext cx="12192000" cy="6152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实现UserDataAbility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UserDataAbility用于接收其他应用发送的请求，提供外部程序访问的入口，从而实现应用间的数据访问。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实现UserDataAbility，需要在“Project”窗口当前工程的主目录（“entry &gt; src &gt; main &gt; java &gt; com.xxx.xxx”）选择“File &gt; New &gt; Ability &gt; Empty Data Ability”，设置Data Name后完成UserDataAbility的创建。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Data提供了文件存储和数据库存储两组接口供用户使用。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文件存储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开发者需要在Data中重写FileDescriptor openFile​(Uri uri, String mode)方法来操作文件：uri为客户端传入的请求目标路径；mode为开发者对文件的操作选项，可选方式包含“r”(读), “w”(写), “rw”(读写)等。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开发者可通过MessageParcel静态方法dupFileDescriptor()复制待操作文件流的文件描述符，并将其返回，供远端应用访问文件。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34695"/>
            <a:ext cx="12192000" cy="4770755"/>
          </a:xfrm>
        </p:spPr>
        <p:txBody>
          <a:bodyPr/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示例：根据传入的uri打开对应的文件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057" y="1468875"/>
            <a:ext cx="10087886" cy="49969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15645"/>
            <a:ext cx="12192000" cy="4770755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注册UserDataAbility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和Service类似，开发者必须在配置文件中注册Data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配置文件中该字段在创建Data Ability时会自动创建，name与创建的Data Ability一致。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需要关注以下属性：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type: 类型设置为data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uri: 对外提供的访问路径，全局唯一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permissions: 访问该data ability时需要申请的访问权限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4745" y="4462919"/>
            <a:ext cx="7096125" cy="224151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5170"/>
            <a:ext cx="12192000" cy="477075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数据库存储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配合关系型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管理章节完成）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初始化数据库连接。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会在应用启动时调用onStart()方法创建Data实例。在此方法中，开发者应该创建数据库连接，并获取连接对象，以便后续和数据库进行操作。为了避免影响应用启动速度，开发者应当尽可能将非必要的耗时任务推迟到使用时执行，而不是在此方法中执行所有初始化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861" y="3015574"/>
            <a:ext cx="10602946" cy="332929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1995"/>
            <a:ext cx="12192000" cy="477075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2.编写数据库操作方法。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Ability定义了6个方法供用户处理对数据库表数据的增删改查。这6个方法在Ability中已默认实现，开发者可按需重写。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285" y="1924050"/>
            <a:ext cx="8210550" cy="30099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1995"/>
            <a:ext cx="12192000" cy="477075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这些方法的使用说明如下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query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该方法接收三个参数，分别是查询的目标路径，查询的列名，以及查询条件，查询条件由类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DataAbilityPredicates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构建。根据传入的列名和查询条件查询用户表的代码示例如下：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238" y="2748874"/>
            <a:ext cx="10875523" cy="2819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1995"/>
            <a:ext cx="12192000" cy="47707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insert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该方法接收两个参数，分别是插入的目标路径和插入的数据值。其中，插入的数据由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ValuesBucket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封装，服务端可以从该参数中解析出对应的属性，然后插入到数据库中。此方法返回一个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类型的值用于标识结果。接收到传过来的用户信息并把它保存到数据库中的代码示例如下：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75" y="2519464"/>
            <a:ext cx="10704681" cy="40914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0612" y="215338"/>
            <a:ext cx="648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HiLogLabel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2085" y="1114425"/>
            <a:ext cx="11731625" cy="4154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使用HiLogLabel(int type, int domain, String tag)定义日志标签，其中包括了日志类型、业务领域和TAG。使用示例：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参数说明：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type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：用于指定输出日志的类型。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HiLog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中当前只提供了一种日志类型，即应用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服务日志类型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LOG_APP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：用于指定输出日志所对应的业务领域，取值范围为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0x0~0xFFFFF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，开发者可以根据需要进行自定义。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：用于指定日志标识，可以为任意字符串，建议标识调用所在的类或者业务行为。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开发者可以根据自定义参数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来进行日志的筛选和查找。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4035" y="1703705"/>
            <a:ext cx="8467725" cy="126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1995"/>
            <a:ext cx="12192000" cy="47707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batchInsert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该方法为批量插入方法，接收一个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ValuesBucket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数组用于单次插入一组对象。它的作用是提高插入多条重复数据的效率。该方法系统已实现，开发者可以直接调用。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delete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该方法用来执行删除操作。删除条件由类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DataAbilityPredicates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构建，服务端在接收到该参数之后可以从中解析出要删除的数据，然后到数据库中执行。根据传入的条件删除用户表数据的代码示例如下：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802" y="3560323"/>
            <a:ext cx="11536396" cy="296855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1995"/>
            <a:ext cx="12192000" cy="47707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batchInsert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该方法为批量插入方法，接收一个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ValuesBucket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数组用于单次插入一组对象。它的作用是提高插入多条重复数据的效率。该方法系统已实现，开发者可以直接调用。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delete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该方法用来执行删除操作。删除条件由类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DataAbilityPredicates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构建，服务端在接收到该参数之后可以从中解析出要删除的数据，然后到数据库中执行。根据传入的条件删除用户表数据的代码示例如下：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802" y="3560323"/>
            <a:ext cx="11536396" cy="296855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1995"/>
            <a:ext cx="12192000" cy="47707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executeBatch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此方法用来批量执行操作。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DataAbilityOperation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中提供了设置操作类型、数据和操作条件的方法，用户可自行设置自己要执行的数据库操作。该方法系统已实现，开发者可以直接调用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update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此方法用来执行更新操作。用户可以在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ValuesBucket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参数中指定要更新的数据，在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DataAbilityPredicates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中构建更新的条件等。更新用户表的数据的代码示例如下：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371" y="3453320"/>
            <a:ext cx="11015257" cy="300117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9492" y="203273"/>
            <a:ext cx="64856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5-3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访问Data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65" y="922655"/>
            <a:ext cx="11999595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开发者可以通过DataAbilityHelper类来访问当前应用或其他应用提供的共享数据。DataAbilityHelper作为客户端，与提供方的Data进行通信。Data接收到请求后，执行相应的处理，并返回结果。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DataAbilityHelper提供了一系列与Data Ability对应的方法。为开发者提供了增、删、改、查以及批量处理等方法来操作数据库。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声明使用权限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如果待访问的Data声明了访问需要权限，则访问此Data需要在配置文件中声明需要此权限。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2999" y="3287895"/>
            <a:ext cx="7324725" cy="3431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13740"/>
            <a:ext cx="12192000" cy="6144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创建DataAbilityHelper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DataAbilityHelper为开发者提供了creator()方法来创建DataAbilityHelper实例。该方法为静态方法，有多个重载。最常见的方法是通过传入一个context对象来创建DataAbilityHelper对象。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访问Data Ability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DataAbilityHelper为开发者提供了一系列的接口来访问不同类型的数据（文件、数据库等）。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访问文件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DataAbilityHelper为开发者提供了FileDescriptor openFile​(Uri uri, String mode)方法来操作文件。此方法需要传入两个参数，其中uri用来确定目标资源路径，mode用来指定打开文件的方式，可选方式包含“r”(读), “w”(写), “rw”(读写)，“wt”(覆盖写)，“wa”(追加写)，“rwt”(覆盖写且可读)。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该方法返回一个目标文件的FD（文件描述符），把文件描述符封装成流，开发者就可以对文件流进行自定义处理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访问文件示例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5923" y="1964986"/>
            <a:ext cx="8564799" cy="1091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5628160"/>
            <a:ext cx="8584152" cy="11325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76299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DataAbilityHelper为开发者提供了增、删、改、查以及批量处理等方法来操作数据库。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180" y="1884295"/>
            <a:ext cx="10248900" cy="40195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76299"/>
            <a:ext cx="1219200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这些方法的使用说明如下：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query()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查询方法，其中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为目标资源路径，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columns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为想要查询的字段。开发者的查询条件可以通过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DataAbilityPredicates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来构建代码示例如下：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4270" y="2345055"/>
            <a:ext cx="9639300" cy="41351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76299"/>
            <a:ext cx="1219200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insert()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新增方法，其中uri为目标资源路径，ValuesBucket为要新增的对象。插入一条用户信息的代码示例如下：：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135" y="1799590"/>
            <a:ext cx="9534525" cy="37242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76299"/>
            <a:ext cx="1219200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batchInsert(）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批量插入方法，和insert()类似。批量插入用户信息的代码示例如下：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1520825"/>
            <a:ext cx="9248775" cy="48291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76299"/>
            <a:ext cx="1219200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delete()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删除方法，其中删除条件可以通过DataAbilityPredicates来构建。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720" y="1792605"/>
            <a:ext cx="9305925" cy="36385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4412" y="185493"/>
            <a:ext cx="648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日志级别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640" y="911860"/>
            <a:ext cx="1177036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HiLog中定义了DEBUG、INFO、WARN、ERROR、FATAL五种日志级别，并提供了对应的方法用于输出不同级别的日志，如下表所示。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0970" y="2012950"/>
            <a:ext cx="8410575" cy="392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76299"/>
            <a:ext cx="1219200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update()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更新方法，更新数据由ValuesBucket传入，更新条件由DataAbilityPredicates来构建。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645" y="1499235"/>
            <a:ext cx="9572625" cy="44672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76299"/>
            <a:ext cx="121920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executeBatch()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此方法用来执行批量操作。DataAbilityOperation中提供了设置操作类型、数据和操作条件的方法，开发者可自行设置自己要执行的数据库操作。插入多条数据的代码示例如下：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245" y="1606550"/>
            <a:ext cx="10048875" cy="51415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76299"/>
            <a:ext cx="121920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针对Data Ability开发，有以下示例工程可供参考：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1282700"/>
            <a:ext cx="3981450" cy="5153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20" y="1282700"/>
            <a:ext cx="3952875" cy="5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75" y="1282700"/>
            <a:ext cx="3578225" cy="52863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3957" y="268043"/>
            <a:ext cx="60984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本章总结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180" y="1181735"/>
            <a:ext cx="10836564" cy="461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鸿蒙日志由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HiLog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类提供，在输出日志前，需要先调用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HiLog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的辅助类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HiLogLabel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定义日志标签。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输出日志时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private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表示私有，开发阶段的日志中可见，运行到设备上后是不可见的，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public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表示公有，都可见。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HarmonyOS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上运行的应用，有两种形态：传统方式的需要安装的应用和提供特定功能、免安装的应用（即原子化服务）。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的部署包，一个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是由代码、资源、第三方库及应用配置文件组成的模块包，可分为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entry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两种模块类型。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是应用所具备能力的抽象，一个应用可以具备多种能力，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可以分为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 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Particle 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）两种类型，每种类型为开发者提供了不同的模板。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模板是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唯一支持的模板，用于提供与用户交互的能力，一个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可以由一个或多个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构成，默认展示的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setMainRoute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方法来指定的。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08742" y="530933"/>
            <a:ext cx="60984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本章总结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8200" y="1610360"/>
            <a:ext cx="10836564" cy="33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具有相同的生命周期状态和同名的回调，当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生命周期发生变化时，它的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也会发生相同的生命周期变化。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承载具体的页面，必须重写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onStart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回调，并在此方法中通过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setUIContent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方法设置页面。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当发起导航的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和导航目标的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处于同一个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时，可以通过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present()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方法实现导航。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需要启动另一个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时或一个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需要导航到另一个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AbilitySlice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时需要使用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的构成元素包括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Operation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Parameters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1157748" y="2890324"/>
            <a:ext cx="9876503" cy="70102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3777" y="195018"/>
            <a:ext cx="648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1-4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HiLog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日志输出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35" y="807720"/>
            <a:ext cx="12192000" cy="66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HiLog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输出参数说明：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label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：定义好的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HiLogLabel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标签。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format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：格式字符串用于日志的格式化输出。格式字符串中可以设置多个参数，例如格式字符串为“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Failed to visit %s.”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，“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%s”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为参数类型为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的变参标识，具体取值在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args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中定义。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每个参数可添加隐私标识，分为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{public}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{private}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（默认）。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{public}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表示日志打印结果可见；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{private}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表示日志打印结果不可见，输出结果为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&lt;private&gt;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args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：可以为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个或多个参数，是格式字符串中参数类型对应的参数列表。参数的数量、类型必须与格式字符串中的标识一一对应。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该行代码表示输出一个日志标签为LABEL的警告信息，格式字符串为：“Failed to visit %{private}s, reason:%{public}d.”。其中变参url的格式为私有的字符串，errno为公共的整型数。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表示输出字符串参数，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表示输出数字参数。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private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表示私有，开发阶段的日志中可见，运行到设备上后是不可见的。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public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表示公有，都可见。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440" y="3228340"/>
            <a:ext cx="10229850" cy="1700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6180,&quot;width&quot;:13245}"/>
</p:tagLst>
</file>

<file path=ppt/tags/tag2.xml><?xml version="1.0" encoding="utf-8"?>
<p:tagLst xmlns:p="http://schemas.openxmlformats.org/presentationml/2006/main">
  <p:tag name="KSO_WM_UNIT_PLACING_PICTURE_USER_VIEWPORT" val="{&quot;height&quot;:4455,&quot;width&quot;:8947}"/>
</p:tagLst>
</file>

<file path=ppt/tags/tag3.xml><?xml version="1.0" encoding="utf-8"?>
<p:tagLst xmlns:p="http://schemas.openxmlformats.org/presentationml/2006/main">
  <p:tag name="KSO_WM_UNIT_PLACING_PICTURE_USER_VIEWPORT" val="{&quot;height&quot;:4710,&quot;width&quot;:8625}"/>
</p:tagLst>
</file>

<file path=ppt/tags/tag4.xml><?xml version="1.0" encoding="utf-8"?>
<p:tagLst xmlns:p="http://schemas.openxmlformats.org/presentationml/2006/main">
  <p:tag name="KSO_WM_UNIT_PLACING_PICTURE_USER_VIEWPORT" val="{&quot;height&quot;:1365,&quot;width&quot;:8085}"/>
</p:tagLst>
</file>

<file path=ppt/tags/tag5.xml><?xml version="1.0" encoding="utf-8"?>
<p:tagLst xmlns:p="http://schemas.openxmlformats.org/presentationml/2006/main">
  <p:tag name="KSO_WM_UNIT_PLACING_PICTURE_USER_VIEWPORT" val="{&quot;height&quot;:9930,&quot;width&quot;:15180}"/>
</p:tagLst>
</file>

<file path=ppt/tags/tag6.xml><?xml version="1.0" encoding="utf-8"?>
<p:tagLst xmlns:p="http://schemas.openxmlformats.org/presentationml/2006/main">
  <p:tag name="COMMONDATA" val="eyJoZGlkIjoiMDdiNTFhYTVjNDgxMmE1NDJiOTI1NzUzN2VkMzZmMzg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16921</Words>
  <Application>WPS 演示</Application>
  <PresentationFormat>宽屏</PresentationFormat>
  <Paragraphs>690</Paragraphs>
  <Slides>85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7" baseType="lpstr">
      <vt:lpstr>Arial</vt:lpstr>
      <vt:lpstr>宋体</vt:lpstr>
      <vt:lpstr>Wingdings</vt:lpstr>
      <vt:lpstr>微软雅黑</vt:lpstr>
      <vt:lpstr>微软雅黑 Light</vt:lpstr>
      <vt:lpstr>PingFang SC</vt:lpstr>
      <vt:lpstr>Segoe Print</vt:lpstr>
      <vt:lpstr>Calibri</vt:lpstr>
      <vt:lpstr>Arial Unicode MS</vt:lpstr>
      <vt:lpstr>HarmonyOSHans-Regular</vt:lpstr>
      <vt:lpstr>等线</vt:lpstr>
      <vt:lpstr>Office 主题</vt:lpstr>
      <vt:lpstr>&lt;Harmony OS&gt; 鸿蒙软件应用开发技术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AbilitySlice生命周期</vt:lpstr>
      <vt:lpstr>Page与AbilitySlice生命周期关联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根据Operation的其他属性启动应用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>Baidu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Lv,Jiaoyan</dc:creator>
  <cp:lastModifiedBy>浮生一悠闲</cp:lastModifiedBy>
  <cp:revision>1613</cp:revision>
  <dcterms:created xsi:type="dcterms:W3CDTF">2014-03-19T14:07:00Z</dcterms:created>
  <dcterms:modified xsi:type="dcterms:W3CDTF">2022-09-14T14:05:01Z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74EE9719D11B4485A40B07984936A69B</vt:lpwstr>
  </property>
</Properties>
</file>